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handoutMasterIdLst>
    <p:handoutMasterId r:id="rId31"/>
  </p:handoutMasterIdLst>
  <p:sldIdLst>
    <p:sldId id="310" r:id="rId2"/>
    <p:sldId id="305" r:id="rId3"/>
    <p:sldId id="257" r:id="rId4"/>
    <p:sldId id="300" r:id="rId5"/>
    <p:sldId id="264" r:id="rId6"/>
    <p:sldId id="265" r:id="rId7"/>
    <p:sldId id="266" r:id="rId8"/>
    <p:sldId id="302" r:id="rId9"/>
    <p:sldId id="259" r:id="rId10"/>
    <p:sldId id="260" r:id="rId11"/>
    <p:sldId id="262" r:id="rId12"/>
    <p:sldId id="303" r:id="rId13"/>
    <p:sldId id="269" r:id="rId14"/>
    <p:sldId id="270" r:id="rId15"/>
    <p:sldId id="271" r:id="rId16"/>
    <p:sldId id="272" r:id="rId17"/>
    <p:sldId id="273" r:id="rId18"/>
    <p:sldId id="277" r:id="rId19"/>
    <p:sldId id="290" r:id="rId20"/>
    <p:sldId id="304" r:id="rId21"/>
    <p:sldId id="308" r:id="rId22"/>
    <p:sldId id="292" r:id="rId23"/>
    <p:sldId id="293" r:id="rId24"/>
    <p:sldId id="294" r:id="rId25"/>
    <p:sldId id="295" r:id="rId26"/>
    <p:sldId id="296" r:id="rId27"/>
    <p:sldId id="289" r:id="rId28"/>
    <p:sldId id="307" r:id="rId29"/>
    <p:sldId id="309" r:id="rId30"/>
  </p:sldIdLst>
  <p:sldSz cx="9144000" cy="6858000" type="screen4x3"/>
  <p:notesSz cx="7086600" cy="94281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26" autoAdjust="0"/>
    <p:restoredTop sz="94660"/>
  </p:normalViewPr>
  <p:slideViewPr>
    <p:cSldViewPr>
      <p:cViewPr varScale="1">
        <p:scale>
          <a:sx n="70" d="100"/>
          <a:sy n="70" d="100"/>
        </p:scale>
        <p:origin x="1254" y="5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55088"/>
            <a:ext cx="3070225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8955088"/>
            <a:ext cx="3070225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FD8E350-F821-4F91-9E8B-548A68E97FC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111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319088" y="1752600"/>
            <a:ext cx="8824912" cy="5129213"/>
            <a:chOff x="201" y="1104"/>
            <a:chExt cx="5559" cy="3231"/>
          </a:xfrm>
        </p:grpSpPr>
        <p:sp>
          <p:nvSpPr>
            <p:cNvPr id="5" name="Freeform 3"/>
            <p:cNvSpPr>
              <a:spLocks/>
            </p:cNvSpPr>
            <p:nvPr/>
          </p:nvSpPr>
          <p:spPr bwMode="ltGray">
            <a:xfrm>
              <a:off x="210" y="1104"/>
              <a:ext cx="5550" cy="3216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33" y="1290"/>
                </a:cxn>
                <a:cxn ang="0">
                  <a:pos x="0" y="1290"/>
                </a:cxn>
                <a:cxn ang="0">
                  <a:pos x="6" y="3210"/>
                </a:cxn>
                <a:cxn ang="0">
                  <a:pos x="5550" y="3216"/>
                </a:cxn>
                <a:cxn ang="0">
                  <a:pos x="5550" y="0"/>
                </a:cxn>
                <a:cxn ang="0">
                  <a:pos x="335" y="0"/>
                </a:cxn>
                <a:cxn ang="0">
                  <a:pos x="335" y="0"/>
                </a:cxn>
              </a:cxnLst>
              <a:rect l="0" t="0" r="r" b="b"/>
              <a:pathLst>
                <a:path w="5550" h="3216">
                  <a:moveTo>
                    <a:pt x="335" y="0"/>
                  </a:moveTo>
                  <a:lnTo>
                    <a:pt x="333" y="1290"/>
                  </a:lnTo>
                  <a:lnTo>
                    <a:pt x="0" y="1290"/>
                  </a:lnTo>
                  <a:lnTo>
                    <a:pt x="6" y="3210"/>
                  </a:lnTo>
                  <a:lnTo>
                    <a:pt x="5550" y="3216"/>
                  </a:lnTo>
                  <a:lnTo>
                    <a:pt x="5550" y="0"/>
                  </a:lnTo>
                  <a:lnTo>
                    <a:pt x="335" y="0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ltGray">
            <a:xfrm>
              <a:off x="528" y="2400"/>
              <a:ext cx="5232" cy="1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82"/>
                </a:cxn>
                <a:cxn ang="0">
                  <a:pos x="4897" y="2182"/>
                </a:cxn>
                <a:cxn ang="0">
                  <a:pos x="489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897" h="2182">
                  <a:moveTo>
                    <a:pt x="0" y="0"/>
                  </a:moveTo>
                  <a:lnTo>
                    <a:pt x="0" y="2182"/>
                  </a:lnTo>
                  <a:lnTo>
                    <a:pt x="4897" y="2182"/>
                  </a:lnTo>
                  <a:lnTo>
                    <a:pt x="489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alpha val="3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ltGray">
            <a:xfrm>
              <a:off x="201" y="2377"/>
              <a:ext cx="3455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9"/>
                </a:cxn>
                <a:cxn ang="0">
                  <a:pos x="5387" y="149"/>
                </a:cxn>
                <a:cxn ang="0">
                  <a:pos x="538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387" h="149">
                  <a:moveTo>
                    <a:pt x="0" y="0"/>
                  </a:moveTo>
                  <a:lnTo>
                    <a:pt x="0" y="149"/>
                  </a:lnTo>
                  <a:lnTo>
                    <a:pt x="5387" y="149"/>
                  </a:lnTo>
                  <a:lnTo>
                    <a:pt x="5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alpha val="0"/>
                  </a:schemeClr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ltGray">
            <a:xfrm>
              <a:off x="528" y="1104"/>
              <a:ext cx="4894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9"/>
                </a:cxn>
                <a:cxn ang="0">
                  <a:pos x="5387" y="149"/>
                </a:cxn>
                <a:cxn ang="0">
                  <a:pos x="538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387" h="149">
                  <a:moveTo>
                    <a:pt x="0" y="0"/>
                  </a:moveTo>
                  <a:lnTo>
                    <a:pt x="0" y="149"/>
                  </a:lnTo>
                  <a:lnTo>
                    <a:pt x="5387" y="149"/>
                  </a:lnTo>
                  <a:lnTo>
                    <a:pt x="5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alpha val="0"/>
                  </a:schemeClr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ltGray">
            <a:xfrm>
              <a:off x="201" y="2377"/>
              <a:ext cx="30" cy="19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16"/>
                </a:cxn>
                <a:cxn ang="0">
                  <a:pos x="29" y="1416"/>
                </a:cxn>
                <a:cxn ang="0">
                  <a:pos x="30" y="2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0" h="1416">
                  <a:moveTo>
                    <a:pt x="0" y="0"/>
                  </a:moveTo>
                  <a:lnTo>
                    <a:pt x="0" y="1416"/>
                  </a:lnTo>
                  <a:lnTo>
                    <a:pt x="29" y="1416"/>
                  </a:lnTo>
                  <a:lnTo>
                    <a:pt x="30" y="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87843"/>
                    <a:invGamma/>
                  </a:schemeClr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ltGray">
            <a:xfrm>
              <a:off x="528" y="1104"/>
              <a:ext cx="29" cy="3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61"/>
                </a:cxn>
                <a:cxn ang="0">
                  <a:pos x="29" y="2161"/>
                </a:cxn>
                <a:cxn ang="0">
                  <a:pos x="27" y="2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9" h="2161">
                  <a:moveTo>
                    <a:pt x="0" y="0"/>
                  </a:moveTo>
                  <a:lnTo>
                    <a:pt x="0" y="2161"/>
                  </a:lnTo>
                  <a:lnTo>
                    <a:pt x="29" y="2161"/>
                  </a:lnTo>
                  <a:lnTo>
                    <a:pt x="27" y="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87843"/>
                    <a:invGamma/>
                  </a:schemeClr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</p:grpSp>
      <p:sp>
        <p:nvSpPr>
          <p:cNvPr id="5129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990600" y="1905000"/>
            <a:ext cx="7772400" cy="1736725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90600" y="3962400"/>
            <a:ext cx="6781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dt" sz="quarter" idx="10"/>
          </p:nvPr>
        </p:nvSpPr>
        <p:spPr>
          <a:xfrm>
            <a:off x="990600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3468688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ADE326-4CAA-4FD0-A704-B62A18C3039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97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4DC767-7A06-4B95-81D0-2E57B7425FE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18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8463" y="244475"/>
            <a:ext cx="2097087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44475"/>
            <a:ext cx="613886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D58A14-EB51-4B49-B6A6-7BBA42A850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63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AC68C2-B47C-4081-9C80-B2F7CFD2AD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72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6BB889-669F-423D-8B13-4C8E663B29A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79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927475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8075" y="1905000"/>
            <a:ext cx="3927475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68FD91-B75B-4C42-8457-492934A957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DCA30D-8113-42B8-937E-F203034DE6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59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A684CE-132D-4B9F-AA77-8FB14712E5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8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62F3DE-3739-43D1-8391-74190EFA59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22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45AD4E-F56D-4A95-B6F3-12D05548F3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36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C20149-08C5-45CD-B3D2-7B119FE5B90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6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319088" y="1828800"/>
            <a:ext cx="8824912" cy="5029200"/>
            <a:chOff x="201" y="1152"/>
            <a:chExt cx="5559" cy="3168"/>
          </a:xfrm>
        </p:grpSpPr>
        <p:sp>
          <p:nvSpPr>
            <p:cNvPr id="4099" name="Freeform 3"/>
            <p:cNvSpPr>
              <a:spLocks/>
            </p:cNvSpPr>
            <p:nvPr/>
          </p:nvSpPr>
          <p:spPr bwMode="ltGray">
            <a:xfrm>
              <a:off x="528" y="2909"/>
              <a:ext cx="5232" cy="141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82"/>
                </a:cxn>
                <a:cxn ang="0">
                  <a:pos x="4897" y="2182"/>
                </a:cxn>
                <a:cxn ang="0">
                  <a:pos x="489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897" h="2182">
                  <a:moveTo>
                    <a:pt x="0" y="0"/>
                  </a:moveTo>
                  <a:lnTo>
                    <a:pt x="0" y="2182"/>
                  </a:lnTo>
                  <a:lnTo>
                    <a:pt x="4897" y="2182"/>
                  </a:lnTo>
                  <a:lnTo>
                    <a:pt x="489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alpha val="3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4100" name="Freeform 4"/>
            <p:cNvSpPr>
              <a:spLocks/>
            </p:cNvSpPr>
            <p:nvPr/>
          </p:nvSpPr>
          <p:spPr bwMode="ltGray">
            <a:xfrm>
              <a:off x="210" y="1152"/>
              <a:ext cx="5550" cy="3168"/>
            </a:xfrm>
            <a:custGeom>
              <a:avLst/>
              <a:gdLst/>
              <a:ahLst/>
              <a:cxnLst>
                <a:cxn ang="0">
                  <a:pos x="330" y="1764"/>
                </a:cxn>
                <a:cxn ang="0">
                  <a:pos x="0" y="1764"/>
                </a:cxn>
                <a:cxn ang="0">
                  <a:pos x="0" y="3168"/>
                </a:cxn>
                <a:cxn ang="0">
                  <a:pos x="5550" y="3168"/>
                </a:cxn>
                <a:cxn ang="0">
                  <a:pos x="5550" y="0"/>
                </a:cxn>
                <a:cxn ang="0">
                  <a:pos x="330" y="0"/>
                </a:cxn>
                <a:cxn ang="0">
                  <a:pos x="330" y="1764"/>
                </a:cxn>
              </a:cxnLst>
              <a:rect l="0" t="0" r="r" b="b"/>
              <a:pathLst>
                <a:path w="5550" h="3168">
                  <a:moveTo>
                    <a:pt x="330" y="1764"/>
                  </a:moveTo>
                  <a:lnTo>
                    <a:pt x="0" y="1764"/>
                  </a:lnTo>
                  <a:lnTo>
                    <a:pt x="0" y="3168"/>
                  </a:lnTo>
                  <a:lnTo>
                    <a:pt x="5550" y="3168"/>
                  </a:lnTo>
                  <a:lnTo>
                    <a:pt x="5550" y="0"/>
                  </a:lnTo>
                  <a:lnTo>
                    <a:pt x="330" y="0"/>
                  </a:lnTo>
                  <a:lnTo>
                    <a:pt x="330" y="1764"/>
                  </a:lnTo>
                  <a:close/>
                </a:path>
              </a:pathLst>
            </a:custGeom>
            <a:solidFill>
              <a:schemeClr val="bg2">
                <a:alpha val="3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4101" name="Freeform 5"/>
            <p:cNvSpPr>
              <a:spLocks/>
            </p:cNvSpPr>
            <p:nvPr/>
          </p:nvSpPr>
          <p:spPr bwMode="ltGray">
            <a:xfrm>
              <a:off x="528" y="2932"/>
              <a:ext cx="5232" cy="13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82"/>
                </a:cxn>
                <a:cxn ang="0">
                  <a:pos x="4897" y="2182"/>
                </a:cxn>
                <a:cxn ang="0">
                  <a:pos x="489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897" h="2182">
                  <a:moveTo>
                    <a:pt x="0" y="0"/>
                  </a:moveTo>
                  <a:lnTo>
                    <a:pt x="0" y="2182"/>
                  </a:lnTo>
                  <a:lnTo>
                    <a:pt x="4897" y="2182"/>
                  </a:lnTo>
                  <a:lnTo>
                    <a:pt x="489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4102" name="Freeform 6"/>
            <p:cNvSpPr>
              <a:spLocks/>
            </p:cNvSpPr>
            <p:nvPr/>
          </p:nvSpPr>
          <p:spPr bwMode="ltGray">
            <a:xfrm>
              <a:off x="528" y="1152"/>
              <a:ext cx="4607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9"/>
                </a:cxn>
                <a:cxn ang="0">
                  <a:pos x="5387" y="149"/>
                </a:cxn>
                <a:cxn ang="0">
                  <a:pos x="538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387" h="149">
                  <a:moveTo>
                    <a:pt x="0" y="0"/>
                  </a:moveTo>
                  <a:lnTo>
                    <a:pt x="0" y="149"/>
                  </a:lnTo>
                  <a:lnTo>
                    <a:pt x="5387" y="149"/>
                  </a:lnTo>
                  <a:lnTo>
                    <a:pt x="5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alpha val="0"/>
                  </a:schemeClr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4103" name="Freeform 7"/>
            <p:cNvSpPr>
              <a:spLocks/>
            </p:cNvSpPr>
            <p:nvPr/>
          </p:nvSpPr>
          <p:spPr bwMode="ltGray">
            <a:xfrm>
              <a:off x="528" y="1152"/>
              <a:ext cx="29" cy="17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61"/>
                </a:cxn>
                <a:cxn ang="0">
                  <a:pos x="29" y="2161"/>
                </a:cxn>
                <a:cxn ang="0">
                  <a:pos x="27" y="2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9" h="2161">
                  <a:moveTo>
                    <a:pt x="0" y="0"/>
                  </a:moveTo>
                  <a:lnTo>
                    <a:pt x="0" y="2161"/>
                  </a:lnTo>
                  <a:lnTo>
                    <a:pt x="29" y="2161"/>
                  </a:lnTo>
                  <a:lnTo>
                    <a:pt x="27" y="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87843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4104" name="Freeform 8"/>
            <p:cNvSpPr>
              <a:spLocks/>
            </p:cNvSpPr>
            <p:nvPr/>
          </p:nvSpPr>
          <p:spPr bwMode="ltGray">
            <a:xfrm>
              <a:off x="527" y="2904"/>
              <a:ext cx="29" cy="1416"/>
            </a:xfrm>
            <a:custGeom>
              <a:avLst/>
              <a:gdLst/>
              <a:ahLst/>
              <a:cxnLst>
                <a:cxn ang="0">
                  <a:pos x="0" y="1416"/>
                </a:cxn>
                <a:cxn ang="0">
                  <a:pos x="29" y="1416"/>
                </a:cxn>
                <a:cxn ang="0">
                  <a:pos x="28" y="24"/>
                </a:cxn>
                <a:cxn ang="0">
                  <a:pos x="0" y="0"/>
                </a:cxn>
                <a:cxn ang="0">
                  <a:pos x="0" y="1416"/>
                </a:cxn>
              </a:cxnLst>
              <a:rect l="0" t="0" r="r" b="b"/>
              <a:pathLst>
                <a:path w="29" h="1416">
                  <a:moveTo>
                    <a:pt x="0" y="1416"/>
                  </a:moveTo>
                  <a:lnTo>
                    <a:pt x="29" y="1416"/>
                  </a:lnTo>
                  <a:lnTo>
                    <a:pt x="28" y="24"/>
                  </a:lnTo>
                  <a:lnTo>
                    <a:pt x="0" y="0"/>
                  </a:lnTo>
                  <a:lnTo>
                    <a:pt x="0" y="1416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87843"/>
                    <a:invGamma/>
                  </a:schemeClr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4105" name="Freeform 9"/>
            <p:cNvSpPr>
              <a:spLocks/>
            </p:cNvSpPr>
            <p:nvPr/>
          </p:nvSpPr>
          <p:spPr bwMode="ltGray">
            <a:xfrm>
              <a:off x="201" y="2904"/>
              <a:ext cx="2879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9"/>
                </a:cxn>
                <a:cxn ang="0">
                  <a:pos x="5387" y="149"/>
                </a:cxn>
                <a:cxn ang="0">
                  <a:pos x="538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387" h="149">
                  <a:moveTo>
                    <a:pt x="0" y="0"/>
                  </a:moveTo>
                  <a:lnTo>
                    <a:pt x="0" y="149"/>
                  </a:lnTo>
                  <a:lnTo>
                    <a:pt x="5387" y="149"/>
                  </a:lnTo>
                  <a:lnTo>
                    <a:pt x="5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alpha val="0"/>
                  </a:schemeClr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4106" name="Freeform 10"/>
            <p:cNvSpPr>
              <a:spLocks/>
            </p:cNvSpPr>
            <p:nvPr/>
          </p:nvSpPr>
          <p:spPr bwMode="ltGray">
            <a:xfrm>
              <a:off x="201" y="2904"/>
              <a:ext cx="30" cy="14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16"/>
                </a:cxn>
                <a:cxn ang="0">
                  <a:pos x="29" y="1416"/>
                </a:cxn>
                <a:cxn ang="0">
                  <a:pos x="30" y="2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0" h="1416">
                  <a:moveTo>
                    <a:pt x="0" y="0"/>
                  </a:moveTo>
                  <a:lnTo>
                    <a:pt x="0" y="1416"/>
                  </a:lnTo>
                  <a:lnTo>
                    <a:pt x="29" y="1416"/>
                  </a:lnTo>
                  <a:lnTo>
                    <a:pt x="30" y="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87843"/>
                    <a:invGamma/>
                  </a:schemeClr>
                </a:gs>
                <a:gs pos="100000">
                  <a:schemeClr val="bg2">
                    <a:alpha val="10001"/>
                  </a:scheme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</p:grpSp>
      <p:sp>
        <p:nvSpPr>
          <p:cNvPr id="41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245225"/>
            <a:ext cx="19018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7375" y="6245225"/>
            <a:ext cx="19018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396646FA-3CF8-4E91-8514-421BC361179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110" name="Rectangle 14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44475"/>
            <a:ext cx="8385175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11" name="Rectangle 15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838200" y="1905000"/>
            <a:ext cx="800735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0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6" Type="http://schemas.openxmlformats.org/officeDocument/2006/relationships/image" Target="../media/image2.png"/><Relationship Id="rId5" Type="http://schemas.openxmlformats.org/officeDocument/2006/relationships/image" Target="../media/image12.jpeg"/><Relationship Id="rId4" Type="http://schemas.openxmlformats.org/officeDocument/2006/relationships/hyperlink" Target="http://images.google.com/imgres?imgurl=http://lifeboat.com/images/bacteria.jpg&amp;imgrefurl=http://lifeboat.com/ex/screw.sustainability&amp;h=441&amp;w=560&amp;sz=67&amp;hl=en&amp;start=2&amp;tbnid=6repzbuF4HcZiM:&amp;tbnh=105&amp;tbnw=133&amp;prev=/images%3Fq%3Dbacteria%26gbv%3D2%26hl%3De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6" Type="http://schemas.openxmlformats.org/officeDocument/2006/relationships/image" Target="../media/image2.png"/><Relationship Id="rId5" Type="http://schemas.openxmlformats.org/officeDocument/2006/relationships/image" Target="../media/image13.jpeg"/><Relationship Id="rId4" Type="http://schemas.openxmlformats.org/officeDocument/2006/relationships/hyperlink" Target="http://images.google.com/imgres?imgurl=http://www.biology.iupui.edu/biocourses/n100/images/dmethanopyrus.jpg&amp;imgrefurl=http://www.biology.iupui.edu/biocourses/n100/2k43domainnotes.html&amp;h=267&amp;w=285&amp;sz=18&amp;hl=en&amp;start=7&amp;tbnid=Iy4pNJddVi3KaM:&amp;tbnh=108&amp;tbnw=115&amp;prev=/images%3Fq%3Darchaea%26gbv%3D2%26hl%3De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5" Type="http://schemas.openxmlformats.org/officeDocument/2006/relationships/image" Target="../media/image2.png"/><Relationship Id="rId4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8.wma"/><Relationship Id="rId1" Type="http://schemas.microsoft.com/office/2007/relationships/media" Target="../media/media28.wma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9.wma"/><Relationship Id="rId1" Type="http://schemas.microsoft.com/office/2007/relationships/media" Target="../media/media29.wm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 noGrp="1" noChangeArrowheads="1"/>
          </p:cNvSpPr>
          <p:nvPr>
            <p:ph type="ctrTitle"/>
          </p:nvPr>
        </p:nvSpPr>
        <p:spPr>
          <a:xfrm>
            <a:off x="0" y="-1239838"/>
            <a:ext cx="9144000" cy="9818688"/>
          </a:xfr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>
                <a:latin typeface="+mn-lt"/>
              </a:rPr>
              <a:t/>
            </a:r>
            <a:br>
              <a:rPr lang="en-US" sz="3200" dirty="0">
                <a:latin typeface="+mn-lt"/>
              </a:rPr>
            </a:br>
            <a:r>
              <a:rPr lang="en-US" dirty="0">
                <a:latin typeface="+mn-lt"/>
              </a:rPr>
              <a:t/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/>
            </a:r>
            <a:br>
              <a:rPr lang="en-US" dirty="0">
                <a:latin typeface="+mn-lt"/>
              </a:rPr>
            </a:b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sz="4800" dirty="0" smtClean="0"/>
              <a:t>Intensive Course</a:t>
            </a:r>
            <a:br>
              <a:rPr lang="en-US" sz="4800" dirty="0" smtClean="0"/>
            </a:b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400" dirty="0" smtClean="0"/>
              <a:t> Biology for Technology 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sz="3200" dirty="0" smtClean="0">
                <a:latin typeface="+mn-lt"/>
                <a:cs typeface="Times New Roman" charset="0"/>
              </a:rPr>
              <a:t>Department of Agricultural Technology</a:t>
            </a:r>
            <a:r>
              <a:rPr lang="en-US" sz="2800" dirty="0" smtClean="0">
                <a:latin typeface="+mn-lt"/>
                <a:cs typeface="Times New Roman" charset="0"/>
              </a:rPr>
              <a:t/>
            </a:r>
            <a:br>
              <a:rPr lang="en-US" sz="2800" dirty="0" smtClean="0">
                <a:latin typeface="+mn-lt"/>
                <a:cs typeface="Times New Roman" charset="0"/>
              </a:rPr>
            </a:br>
            <a:r>
              <a:rPr lang="en-US" sz="2800" dirty="0" smtClean="0">
                <a:latin typeface="+mn-lt"/>
                <a:cs typeface="Times New Roman" charset="0"/>
              </a:rPr>
              <a:t>Faculty of Technology, University of Colombo</a:t>
            </a:r>
            <a:r>
              <a:rPr lang="en-US" sz="3200" dirty="0" smtClean="0">
                <a:latin typeface="+mn-lt"/>
              </a:rPr>
              <a:t/>
            </a:r>
            <a:br>
              <a:rPr lang="en-US" sz="3200" dirty="0" smtClean="0">
                <a:latin typeface="+mn-lt"/>
              </a:rPr>
            </a:br>
            <a:r>
              <a:rPr lang="en-US" sz="2400" dirty="0">
                <a:latin typeface="+mn-lt"/>
              </a:rPr>
              <a:t/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by</a:t>
            </a:r>
            <a:br>
              <a:rPr lang="en-US" sz="2400" dirty="0">
                <a:latin typeface="+mn-lt"/>
              </a:rPr>
            </a:br>
            <a:r>
              <a:rPr lang="en-US" sz="2400" dirty="0" smtClean="0">
                <a:latin typeface="+mn-lt"/>
                <a:cs typeface="Times New Roman" charset="0"/>
              </a:rPr>
              <a:t>Dr. Aruna </a:t>
            </a:r>
            <a:r>
              <a:rPr lang="en-US" sz="2400" dirty="0">
                <a:latin typeface="+mn-lt"/>
                <a:cs typeface="Times New Roman" charset="0"/>
              </a:rPr>
              <a:t>Kumara Udawasala</a:t>
            </a:r>
            <a:br>
              <a:rPr lang="en-US" sz="2400" dirty="0">
                <a:latin typeface="+mn-lt"/>
                <a:cs typeface="Times New Roman" charset="0"/>
              </a:rPr>
            </a:br>
            <a:r>
              <a:rPr lang="en-US" sz="2800" dirty="0">
                <a:latin typeface="+mn-lt"/>
                <a:cs typeface="Times New Roman" charset="0"/>
              </a:rPr>
              <a:t/>
            </a:r>
            <a:br>
              <a:rPr lang="en-US" sz="2800" dirty="0">
                <a:latin typeface="+mn-lt"/>
                <a:cs typeface="Times New Roman" charset="0"/>
              </a:rPr>
            </a:br>
            <a:r>
              <a:rPr lang="en-US" sz="2800" dirty="0">
                <a:latin typeface="+mn-lt"/>
                <a:cs typeface="Times New Roman" charset="0"/>
              </a:rPr>
              <a:t/>
            </a:r>
            <a:br>
              <a:rPr lang="en-US" sz="2800" dirty="0">
                <a:latin typeface="+mn-lt"/>
                <a:cs typeface="Times New Roman" charset="0"/>
              </a:rPr>
            </a:br>
            <a:r>
              <a:rPr lang="en-US" sz="2800" dirty="0">
                <a:latin typeface="+mn-lt"/>
              </a:rPr>
              <a:t>	</a:t>
            </a:r>
            <a:r>
              <a:rPr lang="en-US" sz="2000" dirty="0">
                <a:latin typeface="+mn-lt"/>
                <a:cs typeface="Times New Roman" charset="0"/>
              </a:rPr>
              <a:t/>
            </a:r>
            <a:br>
              <a:rPr lang="en-US" sz="2000" dirty="0">
                <a:latin typeface="+mn-lt"/>
                <a:cs typeface="Times New Roman" charset="0"/>
              </a:rPr>
            </a:br>
            <a:endParaRPr lang="en-SG" sz="2800" dirty="0">
              <a:latin typeface="+mn-lt"/>
              <a:cs typeface="Times New Roman" charset="0"/>
            </a:endParaRPr>
          </a:p>
        </p:txBody>
      </p:sp>
      <p:pic>
        <p:nvPicPr>
          <p:cNvPr id="3075" name="Picture 4" descr="C:\Users\Thilini\Desktop\colombo campus logos\images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"/>
            <a:ext cx="1371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58"/>
    </mc:Choice>
    <mc:Fallback>
      <p:transition spd="slow" advTm="19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09600" y="3810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smtClean="0"/>
              <a:t>Evolution - living things change gradually over millions of years</a:t>
            </a:r>
          </a:p>
        </p:txBody>
      </p:sp>
      <p:sp>
        <p:nvSpPr>
          <p:cNvPr id="10243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57200" y="1981200"/>
            <a:ext cx="82296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smtClean="0"/>
              <a:t>Changes favoring survival are retained and less beneficial changes are lost</a:t>
            </a:r>
          </a:p>
          <a:p>
            <a:pPr eaLnBrk="1" hangingPunct="1">
              <a:defRPr/>
            </a:pPr>
            <a:r>
              <a:rPr lang="en-US" sz="2800" smtClean="0"/>
              <a:t>All new species originate from preexisting species</a:t>
            </a:r>
          </a:p>
          <a:p>
            <a:pPr eaLnBrk="1" hangingPunct="1">
              <a:defRPr/>
            </a:pPr>
            <a:r>
              <a:rPr lang="en-US" sz="2800" smtClean="0"/>
              <a:t>Closely related organism have similar features because they evolved from common ancestral forms</a:t>
            </a:r>
          </a:p>
          <a:p>
            <a:pPr eaLnBrk="1" hangingPunct="1">
              <a:defRPr/>
            </a:pPr>
            <a:r>
              <a:rPr lang="en-US" sz="2800" smtClean="0"/>
              <a:t>Evolution usually progresses toward greater complexity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20"/>
    </mc:Choice>
    <mc:Fallback>
      <p:transition spd="slow" advTm="30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3048000" y="2438400"/>
            <a:ext cx="3227388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3200">
                <a:solidFill>
                  <a:srgbClr val="FF0000"/>
                </a:solidFill>
              </a:rPr>
              <a:t>Insert figure 1.15</a:t>
            </a:r>
          </a:p>
          <a:p>
            <a:pPr algn="ctr" eaLnBrk="1" hangingPunct="1"/>
            <a:r>
              <a:rPr lang="en-US" sz="2000">
                <a:solidFill>
                  <a:srgbClr val="FF0000"/>
                </a:solidFill>
              </a:rPr>
              <a:t>Woese-Fox System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91440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1"/>
    </mc:Choice>
    <mc:Fallback>
      <p:transition spd="slow" advTm="4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Classification Systems in the </a:t>
            </a:r>
            <a:r>
              <a:rPr lang="en-US" sz="4800" dirty="0" err="1" smtClean="0">
                <a:latin typeface="Times New Roman" pitchFamily="18" charset="0"/>
                <a:cs typeface="Times New Roman" pitchFamily="18" charset="0"/>
              </a:rPr>
              <a:t>Procaryotae</a:t>
            </a:r>
            <a:endParaRPr lang="en-US" sz="4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52"/>
    </mc:Choice>
    <mc:Fallback>
      <p:transition spd="slow" advTm="6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" y="304800"/>
            <a:ext cx="8839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Classification Systems in the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Procaryotae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45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81000" y="1676400"/>
            <a:ext cx="7772400" cy="4648200"/>
          </a:xfrm>
        </p:spPr>
        <p:txBody>
          <a:bodyPr/>
          <a:lstStyle/>
          <a:p>
            <a:pPr marL="609600" indent="-609600" eaLnBrk="1" hangingPunct="1">
              <a:buFontTx/>
              <a:buAutoNum type="arabicPeriod"/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Microscopic morphology</a:t>
            </a:r>
          </a:p>
          <a:p>
            <a:pPr marL="609600" indent="-609600" eaLnBrk="1" hangingPunct="1">
              <a:buFontTx/>
              <a:buAutoNum type="arabicPeriod"/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Macroscopic morphology – colony appearance</a:t>
            </a:r>
          </a:p>
          <a:p>
            <a:pPr marL="609600" indent="-609600" eaLnBrk="1" hangingPunct="1">
              <a:buFontTx/>
              <a:buAutoNum type="arabicPeriod"/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Physiological / biochemical characteristics</a:t>
            </a:r>
          </a:p>
          <a:p>
            <a:pPr marL="609600" indent="-609600" eaLnBrk="1" hangingPunct="1">
              <a:buFontTx/>
              <a:buAutoNum type="arabicPeriod"/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Chemical analysis</a:t>
            </a:r>
          </a:p>
          <a:p>
            <a:pPr marL="609600" indent="-609600" eaLnBrk="1" hangingPunct="1">
              <a:buFontTx/>
              <a:buAutoNum type="arabicPeriod"/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Serological analysis</a:t>
            </a:r>
          </a:p>
          <a:p>
            <a:pPr marL="609600" indent="-609600" eaLnBrk="1" hangingPunct="1">
              <a:buFontTx/>
              <a:buAutoNum type="arabicPeriod"/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Genetic and molecular analysis</a:t>
            </a:r>
          </a:p>
          <a:p>
            <a:pPr marL="990600" lvl="1" indent="-533400" eaLnBrk="1" hangingPunct="1">
              <a:buFontTx/>
              <a:buChar char="•"/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 + C base composition</a:t>
            </a:r>
          </a:p>
          <a:p>
            <a:pPr marL="990600" lvl="1" indent="-533400" eaLnBrk="1" hangingPunct="1">
              <a:buFontTx/>
              <a:buChar char="•"/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DNA analysis using genetic probes</a:t>
            </a:r>
          </a:p>
          <a:p>
            <a:pPr marL="990600" lvl="1" indent="-533400" eaLnBrk="1" hangingPunct="1">
              <a:buFontTx/>
              <a:buChar char="•"/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Nucleic acid sequencing and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rRNA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analysis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07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/>
              <a:t>Bacterial Taxonomy Based on </a:t>
            </a:r>
            <a:r>
              <a:rPr lang="en-US" sz="4000" i="1" dirty="0" err="1" smtClean="0">
                <a:latin typeface="Times New Roman" pitchFamily="18" charset="0"/>
                <a:cs typeface="Times New Roman" pitchFamily="18" charset="0"/>
              </a:rPr>
              <a:t>Bergey’s</a:t>
            </a:r>
            <a:r>
              <a:rPr lang="en-US" sz="4000" i="1" dirty="0" smtClean="0"/>
              <a:t> Manual</a:t>
            </a:r>
            <a:endParaRPr lang="en-US" sz="4000" dirty="0" smtClean="0"/>
          </a:p>
        </p:txBody>
      </p:sp>
      <p:sp>
        <p:nvSpPr>
          <p:cNvPr id="20483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33400" y="2057400"/>
            <a:ext cx="8153400" cy="3810000"/>
          </a:xfrm>
        </p:spPr>
        <p:txBody>
          <a:bodyPr/>
          <a:lstStyle/>
          <a:p>
            <a:pPr eaLnBrk="1" hangingPunct="1">
              <a:defRPr/>
            </a:pP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Bergey’s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Manual of Determinative Bacteriology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five volume resource covering all known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procaryotes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classification based on genetic information –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phylogenetic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two domains: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Archaea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Bacteria</a:t>
            </a:r>
          </a:p>
          <a:p>
            <a:pPr lvl="1"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five major subgroups with 25 different phyla</a:t>
            </a:r>
          </a:p>
        </p:txBody>
      </p:sp>
      <p:pic>
        <p:nvPicPr>
          <p:cNvPr id="16388" name="Picture 5" descr="bacteria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066800"/>
            <a:ext cx="12668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34"/>
    </mc:Choice>
    <mc:Fallback>
      <p:transition spd="slow" advTm="23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4800" y="304800"/>
            <a:ext cx="86868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Major Taxonomic Groups of Bacteria</a:t>
            </a:r>
            <a:endParaRPr lang="en-US" b="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04800" y="1524000"/>
            <a:ext cx="83058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Domain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Archaea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primitive, adapted to extreme habitats and modes of nutrition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Domain Bacteria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Phylum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Proteobacteria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Gram-negative cell walls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Phylum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Firmicutes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mainly Gram-positive with low G + C content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Phylum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Actinobacteria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Gram-positive with high G + C content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29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Diagnostic Scheme for Medical Use</a:t>
            </a:r>
          </a:p>
        </p:txBody>
      </p:sp>
      <p:sp>
        <p:nvSpPr>
          <p:cNvPr id="2253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09600" y="2057400"/>
            <a:ext cx="77724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Uses phenotypic qualities in identification</a:t>
            </a:r>
          </a:p>
          <a:p>
            <a:pPr lvl="1"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restricted to bacterial disease agents</a:t>
            </a:r>
          </a:p>
          <a:p>
            <a:pPr lvl="1"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divides based on cell wall structure, shape, arrangement, and physiological traits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26"/>
    </mc:Choice>
    <mc:Fallback>
      <p:transition spd="slow" advTm="18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Species and Subspecies</a:t>
            </a:r>
          </a:p>
        </p:txBody>
      </p:sp>
      <p:sp>
        <p:nvSpPr>
          <p:cNvPr id="2355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81000" y="1600200"/>
            <a:ext cx="83058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Species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collection of bacterial cells which share an overall similar pattern of traits in contrast to other bacteria whose pattern differs significantly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Strain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or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variety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culture derived from a single parent that differs in structure or metabolism from other cultures of that species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biovars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morphovars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Type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subspecies that can show differences in antigenic makeup (serotype or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serovar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), susceptibility to bacterial viruses (phage type) and in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pathogenicity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pathotype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782"/>
    </mc:Choice>
    <mc:Fallback>
      <p:transition spd="slow" advTm="63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Archaea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The Other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Procaryotes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5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838200" y="1981200"/>
            <a:ext cx="8077200" cy="45720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Constitute third Domain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Archaea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Seem more closely related to Domain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Eukarya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than to bacteria</a:t>
            </a:r>
          </a:p>
          <a:p>
            <a:pPr eaLnBrk="1" hangingPunct="1"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Contain unique genetic sequences in their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rRNA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Have unique membrane lipids and cell wall construction</a:t>
            </a:r>
          </a:p>
          <a:p>
            <a:pPr eaLnBrk="1" hangingPunct="1"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Live in the most extreme habitats in nature,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extremophiles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Adapted to heat, salt, acid pH, pressure and atmosphere</a:t>
            </a:r>
          </a:p>
          <a:p>
            <a:pPr eaLnBrk="1" hangingPunct="1"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Includes: methane producers,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hyperthermophiles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extreme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halophiles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and sulfur reducers</a:t>
            </a:r>
          </a:p>
          <a:p>
            <a:pPr eaLnBrk="1" hangingPunct="1">
              <a:defRPr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4" name="Picture 5" descr="dmethanopyrus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28600"/>
            <a:ext cx="1857375" cy="174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22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Eukaryotes</a:t>
            </a:r>
          </a:p>
        </p:txBody>
      </p:sp>
      <p:sp>
        <p:nvSpPr>
          <p:cNvPr id="45061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6"/>
    </mc:Choice>
    <mc:Fallback>
      <p:transition spd="slow" advTm="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90600" y="1905000"/>
            <a:ext cx="7772400" cy="173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4400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Classification of </a:t>
            </a:r>
            <a:r>
              <a:rPr lang="en-US" sz="4400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Life</a:t>
            </a:r>
            <a:endParaRPr lang="en-US" sz="4400" b="1" kern="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2"/>
    </mc:Choice>
    <mc:Fallback>
      <p:transition spd="slow" advTm="5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Eukaryotes</a:t>
            </a:r>
          </a:p>
        </p:txBody>
      </p:sp>
      <p:sp>
        <p:nvSpPr>
          <p:cNvPr id="6861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Protista</a:t>
            </a:r>
          </a:p>
          <a:p>
            <a:pPr eaLnBrk="1" hangingPunct="1">
              <a:defRPr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Fungi</a:t>
            </a:r>
          </a:p>
          <a:p>
            <a:pPr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Plantae</a:t>
            </a:r>
          </a:p>
          <a:p>
            <a:pPr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Animalia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i="1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defRPr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2532" name="Picture 5" descr="protis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28600"/>
            <a:ext cx="2590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7" descr="euglena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371600"/>
            <a:ext cx="2381250" cy="3343275"/>
          </a:xfrm>
          <a:prstGeom prst="rect">
            <a:avLst/>
          </a:prstGeom>
          <a:solidFill>
            <a:schemeClr val="tx1"/>
          </a:solidFill>
          <a:ln w="19050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22534" name="Picture 8" descr="mucor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953000"/>
            <a:ext cx="24765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10"/>
    </mc:Choice>
    <mc:Fallback>
      <p:transition spd="slow" advTm="10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0"/>
            <a:ext cx="5486400" cy="1431925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Protista Classification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2"/>
    </mc:Choice>
    <mc:Fallback>
      <p:transition spd="slow" advTm="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09600" y="457200"/>
            <a:ext cx="77724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Fungal Classification</a:t>
            </a:r>
          </a:p>
        </p:txBody>
      </p:sp>
      <p:sp>
        <p:nvSpPr>
          <p:cNvPr id="4813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81000" y="1752600"/>
            <a:ext cx="7848600" cy="44958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Sexual reproduction </a:t>
            </a:r>
          </a:p>
          <a:p>
            <a:pPr lvl="1" eaLnBrk="1" hangingPunct="1"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Spores are formed following fusion of male and female strains and formation of sexual structure</a:t>
            </a:r>
          </a:p>
          <a:p>
            <a:pPr eaLnBrk="1" hangingPunct="1"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Sexual spores and spore-forming structures are one basis for classification</a:t>
            </a:r>
          </a:p>
          <a:p>
            <a:pPr lvl="1" eaLnBrk="1" hangingPunct="1">
              <a:defRPr/>
            </a:pP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Zygospores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>
              <a:defRPr/>
            </a:pP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Ascospores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>
              <a:defRPr/>
            </a:pP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Basidiospores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defRPr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64"/>
    </mc:Choice>
    <mc:Fallback>
      <p:transition spd="slow" advTm="27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formation_of_zygospores_in_78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8610600" cy="453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5"/>
    </mc:Choice>
    <mc:Fallback>
      <p:transition spd="slow" advTm="6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production_of_ascospores_i_78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"/>
            <a:ext cx="6858000" cy="605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1"/>
    </mc:Choice>
    <mc:Fallback>
      <p:transition spd="slow" advTm="6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formation_of_basidiospores_78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152400"/>
            <a:ext cx="5538787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27"/>
    </mc:Choice>
    <mc:Fallback>
      <p:transition spd="slow" advTm="7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85800" y="0"/>
            <a:ext cx="7918450" cy="114617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Fungal Classification</a:t>
            </a:r>
          </a:p>
        </p:txBody>
      </p:sp>
      <p:sp>
        <p:nvSpPr>
          <p:cNvPr id="5222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228600" y="1295400"/>
            <a:ext cx="8686800" cy="5334000"/>
          </a:xfrm>
        </p:spPr>
        <p:txBody>
          <a:bodyPr/>
          <a:lstStyle/>
          <a:p>
            <a:pPr marL="609600" indent="-609600"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Subkingdom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Amastigomycota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990600" lvl="1" indent="-533400"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Terrestrial inhabitants including those of medical importance:</a:t>
            </a:r>
          </a:p>
          <a:p>
            <a:pPr marL="990600" lvl="1" indent="-533400" eaLnBrk="1" hangingPunct="1">
              <a:buFont typeface="Wingdings" panose="05000000000000000000" pitchFamily="2" charset="2"/>
              <a:buNone/>
              <a:defRPr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609600" indent="-609600" eaLnBrk="1" hangingPunct="1">
              <a:buFontTx/>
              <a:buAutoNum type="arabicPeriod"/>
              <a:defRPr/>
            </a:pP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Zygomycota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zygospores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sporangiospores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and some conidia</a:t>
            </a:r>
          </a:p>
          <a:p>
            <a:pPr marL="609600" indent="-609600" eaLnBrk="1" hangingPunct="1">
              <a:buFontTx/>
              <a:buAutoNum type="arabicPeriod"/>
              <a:defRPr/>
            </a:pP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Ascomycota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ascospores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; conidia</a:t>
            </a:r>
          </a:p>
          <a:p>
            <a:pPr marL="609600" indent="-609600" eaLnBrk="1" hangingPunct="1">
              <a:buFontTx/>
              <a:buAutoNum type="arabicPeriod"/>
              <a:defRPr/>
            </a:pP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Basidiomycota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basidiospores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; conidia</a:t>
            </a:r>
          </a:p>
          <a:p>
            <a:pPr marL="609600" indent="-609600" eaLnBrk="1" hangingPunct="1">
              <a:buFontTx/>
              <a:buAutoNum type="arabicPeriod"/>
              <a:defRPr/>
            </a:pP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Deuteromycota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– majority are yeasts and molds; no sexual spores known; conidia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17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 hidden="1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pic>
        <p:nvPicPr>
          <p:cNvPr id="29699" name="Picture 3" descr="comparison_of_three_cellul_784"/>
          <p:cNvPicPr preferRelativeResize="0">
            <a:picLocks noGrp="1" noChangeAspect="1" noChangeArrowheads="1"/>
          </p:cNvPicPr>
          <p:nvPr isPhoto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0175"/>
            <a:ext cx="9144000" cy="40576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06"/>
    </mc:Choice>
    <mc:Fallback>
      <p:transition spd="slow" advTm="17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8800"/>
            <a:ext cx="4267200" cy="14319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Plantae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0"/>
    </mc:Choice>
    <mc:Fallback>
      <p:transition spd="slow" advTm="3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825" y="1828800"/>
            <a:ext cx="3203575" cy="1431925"/>
          </a:xfrm>
        </p:spPr>
        <p:txBody>
          <a:bodyPr/>
          <a:lstStyle/>
          <a:p>
            <a:pPr>
              <a:defRPr/>
            </a:pPr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Animalia</a:t>
            </a:r>
            <a:br>
              <a:rPr lang="en-US" sz="6000" dirty="0" smtClean="0">
                <a:latin typeface="Times New Roman" pitchFamily="18" charset="0"/>
                <a:cs typeface="Times New Roman" pitchFamily="18" charset="0"/>
              </a:rPr>
            </a:br>
            <a:endParaRPr lang="en-US" sz="60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5"/>
    </mc:Choice>
    <mc:Fallback>
      <p:transition spd="slow" advTm="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Taxonomy</a:t>
            </a:r>
          </a:p>
        </p:txBody>
      </p:sp>
      <p:sp>
        <p:nvSpPr>
          <p:cNvPr id="7171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4800" y="1524000"/>
            <a:ext cx="4648200" cy="5105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Organizing, classifying and naming living things</a:t>
            </a:r>
          </a:p>
          <a:p>
            <a:pPr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Formal system originated by Carl von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Linné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(1701-1778) </a:t>
            </a:r>
          </a:p>
          <a:p>
            <a:pPr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Identifying and classifying organisms according to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specific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criteria </a:t>
            </a:r>
          </a:p>
          <a:p>
            <a:pPr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Each organism placed into a classification system </a:t>
            </a:r>
          </a:p>
          <a:p>
            <a:pPr eaLnBrk="1" hangingPunct="1">
              <a:defRPr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4" name="Picture 6" descr="Carl_von_Lin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09800"/>
            <a:ext cx="2947988" cy="35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880"/>
    </mc:Choice>
    <mc:Fallback>
      <p:transition spd="slow" advTm="72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Taxonomy</a:t>
            </a:r>
          </a:p>
        </p:txBody>
      </p:sp>
      <p:sp>
        <p:nvSpPr>
          <p:cNvPr id="5837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Domain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ingdom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hylum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lass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rder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amily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enus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pecies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45"/>
    </mc:Choice>
    <mc:Fallback>
      <p:transition spd="slow" advTm="46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 Domains</a:t>
            </a:r>
          </a:p>
        </p:txBody>
      </p:sp>
      <p:sp>
        <p:nvSpPr>
          <p:cNvPr id="1433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04800" y="1752600"/>
            <a:ext cx="8001000" cy="4648200"/>
          </a:xfrm>
        </p:spPr>
        <p:txBody>
          <a:bodyPr/>
          <a:lstStyle/>
          <a:p>
            <a:pPr eaLnBrk="1" hangingPunct="1">
              <a:defRPr/>
            </a:pPr>
            <a:r>
              <a:rPr lang="en-US" u="sng" dirty="0" err="1" smtClean="0">
                <a:latin typeface="Times New Roman" pitchFamily="18" charset="0"/>
                <a:cs typeface="Times New Roman" pitchFamily="18" charset="0"/>
              </a:rPr>
              <a:t>Eubacteria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true bacteria,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peptidoglycan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en-US" u="sng" dirty="0" err="1" smtClean="0">
                <a:latin typeface="Times New Roman" pitchFamily="18" charset="0"/>
                <a:cs typeface="Times New Roman" pitchFamily="18" charset="0"/>
              </a:rPr>
              <a:t>Archaea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odd bacteria that live in extreme environments, high salt, heat, etc. (usually called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extremophiles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eaLnBrk="1" hangingPunct="1">
              <a:defRPr/>
            </a:pPr>
            <a:r>
              <a:rPr lang="en-US" u="sng" dirty="0" err="1" smtClean="0">
                <a:latin typeface="Times New Roman" pitchFamily="18" charset="0"/>
                <a:cs typeface="Times New Roman" pitchFamily="18" charset="0"/>
              </a:rPr>
              <a:t>Eukarya</a:t>
            </a:r>
            <a:endParaRPr lang="en-US" u="sng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have a nucleus &amp; organelles (Protozoa, Fungi, Animals, Plants)</a:t>
            </a:r>
          </a:p>
        </p:txBody>
      </p:sp>
      <p:pic>
        <p:nvPicPr>
          <p:cNvPr id="7172" name="Picture 4" descr="01_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28600"/>
            <a:ext cx="2971800" cy="256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873"/>
    </mc:Choice>
    <mc:Fallback>
      <p:transition spd="slow" advTm="51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3400"/>
            <a:ext cx="8510588" cy="538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1"/>
    </mc:Choice>
    <mc:Fallback>
      <p:transition spd="slow" advTm="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75" y="304800"/>
            <a:ext cx="6283325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96"/>
    </mc:Choice>
    <mc:Fallback>
      <p:transition spd="slow" advTm="46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u="sng" dirty="0" smtClean="0">
                <a:latin typeface="Times New Roman" pitchFamily="18" charset="0"/>
                <a:cs typeface="Times New Roman" pitchFamily="18" charset="0"/>
              </a:rPr>
              <a:t>Taxonomy</a:t>
            </a:r>
          </a:p>
        </p:txBody>
      </p:sp>
      <p:sp>
        <p:nvSpPr>
          <p:cNvPr id="6041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04800" y="1752600"/>
            <a:ext cx="7540625" cy="480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4 main kingdoms:</a:t>
            </a:r>
          </a:p>
          <a:p>
            <a:pPr lvl="1"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Protista</a:t>
            </a:r>
          </a:p>
          <a:p>
            <a:pPr lvl="1"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Fungi</a:t>
            </a:r>
          </a:p>
          <a:p>
            <a:pPr lvl="1"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Plantae</a:t>
            </a:r>
          </a:p>
          <a:p>
            <a:pPr lvl="1"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Animalia</a:t>
            </a:r>
          </a:p>
          <a:p>
            <a:pPr lvl="1" eaLnBrk="1" hangingPunct="1">
              <a:buFont typeface="Wingdings" panose="05000000000000000000" pitchFamily="2" charset="2"/>
              <a:buNone/>
              <a:defRPr/>
            </a:pPr>
            <a:endParaRPr lang="en-US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4" name="Picture 4" descr="mad03458_01_04c_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85800"/>
            <a:ext cx="1992313" cy="228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mad03458_01_04c_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25" y="3276600"/>
            <a:ext cx="2238375" cy="2573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mad03458_01_04c_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343400"/>
            <a:ext cx="2119313" cy="2341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mad03458_01_04c_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13" y="1752600"/>
            <a:ext cx="2160587" cy="23828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38"/>
    </mc:Choice>
    <mc:Fallback>
      <p:transition spd="slow" advTm="7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44475"/>
            <a:ext cx="8385175" cy="11826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Naming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Micoorganisms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21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Binomial (scientific) nomenclature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Gives each microbe 2 names: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Genus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- noun, always capitalized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species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- adjective, lowercase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Both italicized or underlined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Staphylococcus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aureus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  (S.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aureus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Bacillus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subtilis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	(B.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subtilis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Escherichia coli	(E. coli)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25"/>
    </mc:Choice>
    <mc:Fallback>
      <p:transition spd="slow" advTm="53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lass Layers">
  <a:themeElements>
    <a:clrScheme name="Glass Layers 4">
      <a:dk1>
        <a:srgbClr val="006600"/>
      </a:dk1>
      <a:lt1>
        <a:srgbClr val="FFFFFF"/>
      </a:lt1>
      <a:dk2>
        <a:srgbClr val="008000"/>
      </a:dk2>
      <a:lt2>
        <a:srgbClr val="FFFFB7"/>
      </a:lt2>
      <a:accent1>
        <a:srgbClr val="99CC00"/>
      </a:accent1>
      <a:accent2>
        <a:srgbClr val="00CC00"/>
      </a:accent2>
      <a:accent3>
        <a:srgbClr val="AAC0AA"/>
      </a:accent3>
      <a:accent4>
        <a:srgbClr val="DADADA"/>
      </a:accent4>
      <a:accent5>
        <a:srgbClr val="CAE2AA"/>
      </a:accent5>
      <a:accent6>
        <a:srgbClr val="00B900"/>
      </a:accent6>
      <a:hlink>
        <a:srgbClr val="99FF66"/>
      </a:hlink>
      <a:folHlink>
        <a:srgbClr val="FFFF66"/>
      </a:folHlink>
    </a:clrScheme>
    <a:fontScheme name="Glass Layers">
      <a:majorFont>
        <a:latin typeface="Arial Black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Glass Layers 1">
        <a:dk1>
          <a:srgbClr val="FF9900"/>
        </a:dk1>
        <a:lt1>
          <a:srgbClr val="FFFFFF"/>
        </a:lt1>
        <a:dk2>
          <a:srgbClr val="FFCC66"/>
        </a:dk2>
        <a:lt2>
          <a:srgbClr val="CC6600"/>
        </a:lt2>
        <a:accent1>
          <a:srgbClr val="F05000"/>
        </a:accent1>
        <a:accent2>
          <a:srgbClr val="B28300"/>
        </a:accent2>
        <a:accent3>
          <a:srgbClr val="FFE2B8"/>
        </a:accent3>
        <a:accent4>
          <a:srgbClr val="DADADA"/>
        </a:accent4>
        <a:accent5>
          <a:srgbClr val="F6B3AA"/>
        </a:accent5>
        <a:accent6>
          <a:srgbClr val="A17600"/>
        </a:accent6>
        <a:hlink>
          <a:srgbClr val="99CC00"/>
        </a:hlink>
        <a:folHlink>
          <a:srgbClr val="0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Layers 2">
        <a:dk1>
          <a:srgbClr val="BB5F03"/>
        </a:dk1>
        <a:lt1>
          <a:srgbClr val="FFFFFF"/>
        </a:lt1>
        <a:dk2>
          <a:srgbClr val="993300"/>
        </a:dk2>
        <a:lt2>
          <a:srgbClr val="FEEC94"/>
        </a:lt2>
        <a:accent1>
          <a:srgbClr val="FF9900"/>
        </a:accent1>
        <a:accent2>
          <a:srgbClr val="B76A03"/>
        </a:accent2>
        <a:accent3>
          <a:srgbClr val="CAADAA"/>
        </a:accent3>
        <a:accent4>
          <a:srgbClr val="DADADA"/>
        </a:accent4>
        <a:accent5>
          <a:srgbClr val="FFCAAA"/>
        </a:accent5>
        <a:accent6>
          <a:srgbClr val="A65F02"/>
        </a:accent6>
        <a:hlink>
          <a:srgbClr val="FFFF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Layers 3">
        <a:dk1>
          <a:srgbClr val="56925A"/>
        </a:dk1>
        <a:lt1>
          <a:srgbClr val="FFFFFF"/>
        </a:lt1>
        <a:dk2>
          <a:srgbClr val="6FB56D"/>
        </a:dk2>
        <a:lt2>
          <a:srgbClr val="FFFFCC"/>
        </a:lt2>
        <a:accent1>
          <a:srgbClr val="2B877C"/>
        </a:accent1>
        <a:accent2>
          <a:srgbClr val="5A9A5F"/>
        </a:accent2>
        <a:accent3>
          <a:srgbClr val="BBD7BA"/>
        </a:accent3>
        <a:accent4>
          <a:srgbClr val="DADADA"/>
        </a:accent4>
        <a:accent5>
          <a:srgbClr val="ACC3BF"/>
        </a:accent5>
        <a:accent6>
          <a:srgbClr val="518B55"/>
        </a:accent6>
        <a:hlink>
          <a:srgbClr val="99FF33"/>
        </a:hlink>
        <a:folHlink>
          <a:srgbClr val="DDFFB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Layers 4">
        <a:dk1>
          <a:srgbClr val="006600"/>
        </a:dk1>
        <a:lt1>
          <a:srgbClr val="FFFFFF"/>
        </a:lt1>
        <a:dk2>
          <a:srgbClr val="008000"/>
        </a:dk2>
        <a:lt2>
          <a:srgbClr val="FFFFB7"/>
        </a:lt2>
        <a:accent1>
          <a:srgbClr val="99CC00"/>
        </a:accent1>
        <a:accent2>
          <a:srgbClr val="00CC00"/>
        </a:accent2>
        <a:accent3>
          <a:srgbClr val="AAC0AA"/>
        </a:accent3>
        <a:accent4>
          <a:srgbClr val="DADADA"/>
        </a:accent4>
        <a:accent5>
          <a:srgbClr val="CAE2AA"/>
        </a:accent5>
        <a:accent6>
          <a:srgbClr val="00B900"/>
        </a:accent6>
        <a:hlink>
          <a:srgbClr val="99FF66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Layers 5">
        <a:dk1>
          <a:srgbClr val="000000"/>
        </a:dk1>
        <a:lt1>
          <a:srgbClr val="CCECFF"/>
        </a:lt1>
        <a:dk2>
          <a:srgbClr val="000000"/>
        </a:dk2>
        <a:lt2>
          <a:srgbClr val="D6EDEE"/>
        </a:lt2>
        <a:accent1>
          <a:srgbClr val="E8F0F4"/>
        </a:accent1>
        <a:accent2>
          <a:srgbClr val="8EAAFA"/>
        </a:accent2>
        <a:accent3>
          <a:srgbClr val="E2F4FF"/>
        </a:accent3>
        <a:accent4>
          <a:srgbClr val="000000"/>
        </a:accent4>
        <a:accent5>
          <a:srgbClr val="F2F6F8"/>
        </a:accent5>
        <a:accent6>
          <a:srgbClr val="809AE3"/>
        </a:accent6>
        <a:hlink>
          <a:srgbClr val="0066FF"/>
        </a:hlink>
        <a:folHlink>
          <a:srgbClr val="9947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ass Layers 6">
        <a:dk1>
          <a:srgbClr val="48486A"/>
        </a:dk1>
        <a:lt1>
          <a:srgbClr val="FFFFFF"/>
        </a:lt1>
        <a:dk2>
          <a:srgbClr val="000099"/>
        </a:dk2>
        <a:lt2>
          <a:srgbClr val="F8F8F8"/>
        </a:lt2>
        <a:accent1>
          <a:srgbClr val="6699FF"/>
        </a:accent1>
        <a:accent2>
          <a:srgbClr val="0000FF"/>
        </a:accent2>
        <a:accent3>
          <a:srgbClr val="AAAACA"/>
        </a:accent3>
        <a:accent4>
          <a:srgbClr val="DADADA"/>
        </a:accent4>
        <a:accent5>
          <a:srgbClr val="B8CAFF"/>
        </a:accent5>
        <a:accent6>
          <a:srgbClr val="0000E7"/>
        </a:accent6>
        <a:hlink>
          <a:srgbClr val="3DCCFF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Layers 7">
        <a:dk1>
          <a:srgbClr val="573F8B"/>
        </a:dk1>
        <a:lt1>
          <a:srgbClr val="FFFFFF"/>
        </a:lt1>
        <a:dk2>
          <a:srgbClr val="666699"/>
        </a:dk2>
        <a:lt2>
          <a:srgbClr val="D9D9FF"/>
        </a:lt2>
        <a:accent1>
          <a:srgbClr val="CC99FF"/>
        </a:accent1>
        <a:accent2>
          <a:srgbClr val="9933FF"/>
        </a:accent2>
        <a:accent3>
          <a:srgbClr val="B8B8CA"/>
        </a:accent3>
        <a:accent4>
          <a:srgbClr val="DADADA"/>
        </a:accent4>
        <a:accent5>
          <a:srgbClr val="E2CAFF"/>
        </a:accent5>
        <a:accent6>
          <a:srgbClr val="8A2DE7"/>
        </a:accent6>
        <a:hlink>
          <a:srgbClr val="99F3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Layers 8">
        <a:dk1>
          <a:srgbClr val="000000"/>
        </a:dk1>
        <a:lt1>
          <a:srgbClr val="EAEAEA"/>
        </a:lt1>
        <a:dk2>
          <a:srgbClr val="000000"/>
        </a:dk2>
        <a:lt2>
          <a:srgbClr val="C1C2CB"/>
        </a:lt2>
        <a:accent1>
          <a:srgbClr val="F1F1F7"/>
        </a:accent1>
        <a:accent2>
          <a:srgbClr val="8C8CB4"/>
        </a:accent2>
        <a:accent3>
          <a:srgbClr val="F3F3F3"/>
        </a:accent3>
        <a:accent4>
          <a:srgbClr val="000000"/>
        </a:accent4>
        <a:accent5>
          <a:srgbClr val="F7F7FA"/>
        </a:accent5>
        <a:accent6>
          <a:srgbClr val="7E7EA3"/>
        </a:accent6>
        <a:hlink>
          <a:srgbClr val="A3FFFF"/>
        </a:hlink>
        <a:folHlink>
          <a:srgbClr val="9E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Glass Layers</Template>
  <TotalTime>239</TotalTime>
  <Words>578</Words>
  <Application>Microsoft Office PowerPoint</Application>
  <PresentationFormat>On-screen Show (4:3)</PresentationFormat>
  <Paragraphs>112</Paragraphs>
  <Slides>29</Slides>
  <Notes>0</Notes>
  <HiddenSlides>0</HiddenSlides>
  <MMClips>29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Arial Black</vt:lpstr>
      <vt:lpstr>Wingdings</vt:lpstr>
      <vt:lpstr>Calibri</vt:lpstr>
      <vt:lpstr>Times New Roman</vt:lpstr>
      <vt:lpstr>Glass Layers</vt:lpstr>
      <vt:lpstr>    Intensive Course   Biology for Technology   Department of Agricultural Technology Faculty of Technology, University of Colombo  by Dr. Aruna Kumara Udawasala     </vt:lpstr>
      <vt:lpstr>PowerPoint Presentation</vt:lpstr>
      <vt:lpstr>Taxonomy</vt:lpstr>
      <vt:lpstr>Taxonomy</vt:lpstr>
      <vt:lpstr>3 Domains</vt:lpstr>
      <vt:lpstr>PowerPoint Presentation</vt:lpstr>
      <vt:lpstr>PowerPoint Presentation</vt:lpstr>
      <vt:lpstr>Taxonomy</vt:lpstr>
      <vt:lpstr>Naming Micoorganisms</vt:lpstr>
      <vt:lpstr>Evolution - living things change gradually over millions of years</vt:lpstr>
      <vt:lpstr>PowerPoint Presentation</vt:lpstr>
      <vt:lpstr>Classification Systems in the Procaryotae</vt:lpstr>
      <vt:lpstr>Classification Systems in the Procaryotae</vt:lpstr>
      <vt:lpstr>Bacterial Taxonomy Based on Bergey’s Manual</vt:lpstr>
      <vt:lpstr>Major Taxonomic Groups of Bacteria</vt:lpstr>
      <vt:lpstr>Diagnostic Scheme for Medical Use</vt:lpstr>
      <vt:lpstr>Species and Subspecies</vt:lpstr>
      <vt:lpstr>Archaea: The Other Procaryotes</vt:lpstr>
      <vt:lpstr>Eukaryotes</vt:lpstr>
      <vt:lpstr>Eukaryotes</vt:lpstr>
      <vt:lpstr>Protista Classification</vt:lpstr>
      <vt:lpstr>Fungal Classification</vt:lpstr>
      <vt:lpstr>PowerPoint Presentation</vt:lpstr>
      <vt:lpstr>PowerPoint Presentation</vt:lpstr>
      <vt:lpstr>PowerPoint Presentation</vt:lpstr>
      <vt:lpstr>Fungal Classification</vt:lpstr>
      <vt:lpstr>PowerPoint Presentation</vt:lpstr>
      <vt:lpstr> Plantae  </vt:lpstr>
      <vt:lpstr>Animalia </vt:lpstr>
    </vt:vector>
  </TitlesOfParts>
  <Company>University of Florida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Microorganisms</dc:title>
  <dc:creator>Heather Townsend</dc:creator>
  <cp:lastModifiedBy>Aruna</cp:lastModifiedBy>
  <cp:revision>21</cp:revision>
  <dcterms:created xsi:type="dcterms:W3CDTF">2008-05-27T19:44:52Z</dcterms:created>
  <dcterms:modified xsi:type="dcterms:W3CDTF">2020-05-17T18:50:01Z</dcterms:modified>
</cp:coreProperties>
</file>